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bin" panose="020B0604020202020204" charset="0"/>
      <p:regular r:id="rId11"/>
    </p:embeddedFont>
    <p:embeddedFont>
      <p:font typeface="Cabin Bold" panose="020B0604020202020204" charset="0"/>
      <p:regular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Lato Bold" panose="020F0502020204030203" pitchFamily="34" charset="0"/>
      <p:regular r:id="rId17"/>
      <p:bold r:id="rId18"/>
    </p:embeddedFont>
    <p:embeddedFont>
      <p:font typeface="Paytone On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7B061-CC64-4251-B050-9113CF935CF9}" v="256" dt="2025-06-12T17:22:54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2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5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1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sv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10" Type="http://schemas.openxmlformats.org/officeDocument/2006/relationships/image" Target="../media/image56.sv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00">
            <a:off x="14177793" y="-2821"/>
            <a:ext cx="4095270" cy="4020053"/>
          </a:xfrm>
          <a:custGeom>
            <a:avLst/>
            <a:gdLst/>
            <a:ahLst/>
            <a:cxnLst/>
            <a:rect l="l" t="t" r="r" b="b"/>
            <a:pathLst>
              <a:path w="4095270" h="4020053">
                <a:moveTo>
                  <a:pt x="0" y="7136"/>
                </a:moveTo>
                <a:lnTo>
                  <a:pt x="4088266" y="0"/>
                </a:lnTo>
                <a:lnTo>
                  <a:pt x="4095270" y="4012918"/>
                </a:lnTo>
                <a:lnTo>
                  <a:pt x="7004" y="4020054"/>
                </a:lnTo>
                <a:lnTo>
                  <a:pt x="0" y="71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" t="-31072" r="-8005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442296" y="8258028"/>
            <a:ext cx="4827268" cy="1995320"/>
          </a:xfrm>
          <a:custGeom>
            <a:avLst/>
            <a:gdLst/>
            <a:ahLst/>
            <a:cxnLst/>
            <a:rect l="l" t="t" r="r" b="b"/>
            <a:pathLst>
              <a:path w="4827268" h="1995320">
                <a:moveTo>
                  <a:pt x="0" y="0"/>
                </a:moveTo>
                <a:lnTo>
                  <a:pt x="4827268" y="0"/>
                </a:lnTo>
                <a:lnTo>
                  <a:pt x="4827268" y="1995320"/>
                </a:lnTo>
                <a:lnTo>
                  <a:pt x="0" y="199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4103" r="-14373" b="-70085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0"/>
            <a:ext cx="5152858" cy="2775375"/>
          </a:xfrm>
          <a:custGeom>
            <a:avLst/>
            <a:gdLst/>
            <a:ahLst/>
            <a:cxnLst/>
            <a:rect l="l" t="t" r="r" b="b"/>
            <a:pathLst>
              <a:path w="5152858" h="2775375">
                <a:moveTo>
                  <a:pt x="0" y="0"/>
                </a:moveTo>
                <a:lnTo>
                  <a:pt x="5152858" y="0"/>
                </a:lnTo>
                <a:lnTo>
                  <a:pt x="5152858" y="2775375"/>
                </a:lnTo>
                <a:lnTo>
                  <a:pt x="0" y="2775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0166" t="-19466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62533" y="2972390"/>
            <a:ext cx="12562934" cy="332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09"/>
              </a:lnSpc>
            </a:pPr>
            <a:r>
              <a:rPr lang="en-US" sz="7319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SIS</a:t>
            </a:r>
            <a:r>
              <a:rPr lang="en-US" sz="7319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TEMA DE SIMULAÇÃO DE COLETA DE LIXO DE TERESINA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1801" y="6510551"/>
            <a:ext cx="15504398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24"/>
              </a:lnSpc>
              <a:spcBef>
                <a:spcPct val="0"/>
              </a:spcBef>
            </a:pPr>
            <a:r>
              <a:rPr lang="en-US" sz="3499">
                <a:solidFill>
                  <a:srgbClr val="FFD7F3"/>
                </a:solidFill>
                <a:latin typeface="Lato"/>
                <a:ea typeface="Lato"/>
                <a:cs typeface="Lato"/>
                <a:sym typeface="Lato"/>
              </a:rPr>
              <a:t>Um s</a:t>
            </a:r>
            <a:r>
              <a:rPr lang="en-US" sz="3499" strike="noStrike">
                <a:solidFill>
                  <a:srgbClr val="FFD7F3"/>
                </a:solidFill>
                <a:latin typeface="Lato"/>
                <a:ea typeface="Lato"/>
                <a:cs typeface="Lato"/>
                <a:sym typeface="Lato"/>
              </a:rPr>
              <a:t>istema modular em Java que simula a logística de coleta, transferência e descarte de resíduos urbanos em Teresina.</a:t>
            </a:r>
          </a:p>
        </p:txBody>
      </p:sp>
      <p:sp>
        <p:nvSpPr>
          <p:cNvPr id="7" name="Freeform 7"/>
          <p:cNvSpPr/>
          <p:nvPr/>
        </p:nvSpPr>
        <p:spPr>
          <a:xfrm rot="-5461915">
            <a:off x="8995675" y="8534042"/>
            <a:ext cx="1890494" cy="1544245"/>
          </a:xfrm>
          <a:custGeom>
            <a:avLst/>
            <a:gdLst/>
            <a:ahLst/>
            <a:cxnLst/>
            <a:rect l="l" t="t" r="r" b="b"/>
            <a:pathLst>
              <a:path w="1890494" h="1544245">
                <a:moveTo>
                  <a:pt x="0" y="0"/>
                </a:moveTo>
                <a:lnTo>
                  <a:pt x="1890494" y="0"/>
                </a:lnTo>
                <a:lnTo>
                  <a:pt x="1890494" y="1544245"/>
                </a:lnTo>
                <a:lnTo>
                  <a:pt x="0" y="1544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2608" r="-678327"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7338639" y="8481639"/>
            <a:ext cx="1896221" cy="1714500"/>
          </a:xfrm>
          <a:custGeom>
            <a:avLst/>
            <a:gdLst/>
            <a:ahLst/>
            <a:cxnLst/>
            <a:rect l="l" t="t" r="r" b="b"/>
            <a:pathLst>
              <a:path w="1896221" h="1714500">
                <a:moveTo>
                  <a:pt x="0" y="0"/>
                </a:moveTo>
                <a:lnTo>
                  <a:pt x="1896222" y="0"/>
                </a:lnTo>
                <a:lnTo>
                  <a:pt x="1896222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4993" r="-660983" b="-1426"/>
            </a:stretch>
          </a:blipFill>
        </p:spPr>
      </p:sp>
      <p:sp>
        <p:nvSpPr>
          <p:cNvPr id="9" name="Freeform 9"/>
          <p:cNvSpPr/>
          <p:nvPr/>
        </p:nvSpPr>
        <p:spPr>
          <a:xfrm rot="-16200000">
            <a:off x="6588152" y="553396"/>
            <a:ext cx="2684916" cy="1609788"/>
          </a:xfrm>
          <a:custGeom>
            <a:avLst/>
            <a:gdLst/>
            <a:ahLst/>
            <a:cxnLst/>
            <a:rect l="l" t="t" r="r" b="b"/>
            <a:pathLst>
              <a:path w="2684916" h="1609788">
                <a:moveTo>
                  <a:pt x="2684916" y="1609788"/>
                </a:moveTo>
                <a:lnTo>
                  <a:pt x="0" y="1609788"/>
                </a:lnTo>
                <a:lnTo>
                  <a:pt x="0" y="0"/>
                </a:lnTo>
                <a:lnTo>
                  <a:pt x="2684916" y="0"/>
                </a:lnTo>
                <a:lnTo>
                  <a:pt x="2684916" y="160978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0732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8947" y="8657003"/>
            <a:ext cx="5247173" cy="70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2"/>
              </a:lnSpc>
            </a:pPr>
            <a:r>
              <a:rPr lang="en-US" sz="4137" b="1">
                <a:solidFill>
                  <a:srgbClr val="FFCA04"/>
                </a:solidFill>
                <a:latin typeface="Cabin Bold"/>
                <a:ea typeface="Cabin Bold"/>
                <a:cs typeface="Cabin Bold"/>
                <a:sym typeface="Cabin Bold"/>
              </a:rPr>
              <a:t>por João Gabriel Silva</a:t>
            </a:r>
          </a:p>
        </p:txBody>
      </p:sp>
      <p:sp>
        <p:nvSpPr>
          <p:cNvPr id="11" name="Freeform 11"/>
          <p:cNvSpPr/>
          <p:nvPr/>
        </p:nvSpPr>
        <p:spPr>
          <a:xfrm rot="5400000" flipV="1">
            <a:off x="8816211" y="475831"/>
            <a:ext cx="2684916" cy="1609788"/>
          </a:xfrm>
          <a:custGeom>
            <a:avLst/>
            <a:gdLst/>
            <a:ahLst/>
            <a:cxnLst/>
            <a:rect l="l" t="t" r="r" b="b"/>
            <a:pathLst>
              <a:path w="2684916" h="1609788">
                <a:moveTo>
                  <a:pt x="2684916" y="0"/>
                </a:moveTo>
                <a:lnTo>
                  <a:pt x="0" y="0"/>
                </a:lnTo>
                <a:lnTo>
                  <a:pt x="0" y="1609788"/>
                </a:lnTo>
                <a:lnTo>
                  <a:pt x="2684916" y="1609788"/>
                </a:lnTo>
                <a:lnTo>
                  <a:pt x="268491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407326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774112" y="3029"/>
            <a:ext cx="3509739" cy="3781703"/>
          </a:xfrm>
          <a:custGeom>
            <a:avLst/>
            <a:gdLst/>
            <a:ahLst/>
            <a:cxnLst/>
            <a:rect l="l" t="t" r="r" b="b"/>
            <a:pathLst>
              <a:path w="3852639" h="4367490">
                <a:moveTo>
                  <a:pt x="0" y="0"/>
                </a:moveTo>
                <a:lnTo>
                  <a:pt x="3852639" y="0"/>
                </a:lnTo>
                <a:lnTo>
                  <a:pt x="3852639" y="4367490"/>
                </a:lnTo>
                <a:lnTo>
                  <a:pt x="0" y="436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202" r="-1811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18917" y="1238788"/>
            <a:ext cx="11994984" cy="9072569"/>
          </a:xfrm>
          <a:custGeom>
            <a:avLst/>
            <a:gdLst/>
            <a:ahLst/>
            <a:cxnLst/>
            <a:rect l="l" t="t" r="r" b="b"/>
            <a:pathLst>
              <a:path w="11994984" h="9072569">
                <a:moveTo>
                  <a:pt x="0" y="0"/>
                </a:moveTo>
                <a:lnTo>
                  <a:pt x="11994984" y="0"/>
                </a:lnTo>
                <a:lnTo>
                  <a:pt x="11994984" y="9072569"/>
                </a:lnTo>
                <a:lnTo>
                  <a:pt x="0" y="9072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20658" y="1084907"/>
            <a:ext cx="4815525" cy="630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56"/>
              </a:lnSpc>
            </a:pPr>
            <a:r>
              <a:rPr lang="en-US" sz="326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isão Geral </a:t>
            </a:r>
          </a:p>
          <a:p>
            <a:pPr marL="0" lvl="1" indent="0" algn="l">
              <a:lnSpc>
                <a:spcPts val="7256"/>
              </a:lnSpc>
            </a:pP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Organização</a:t>
            </a:r>
          </a:p>
          <a:p>
            <a:pPr marL="0" lvl="1" indent="0" algn="l">
              <a:lnSpc>
                <a:spcPts val="7256"/>
              </a:lnSpc>
            </a:pP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TADs Implementadas</a:t>
            </a:r>
          </a:p>
          <a:p>
            <a:pPr marL="0" lvl="1" indent="0" algn="l">
              <a:lnSpc>
                <a:spcPts val="7256"/>
              </a:lnSpc>
            </a:pP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Uso das TADs</a:t>
            </a:r>
          </a:p>
          <a:p>
            <a:pPr algn="l">
              <a:lnSpc>
                <a:spcPts val="7256"/>
              </a:lnSpc>
            </a:pP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Algoritmos Relevantes</a:t>
            </a:r>
          </a:p>
          <a:p>
            <a:pPr algn="l">
              <a:lnSpc>
                <a:spcPts val="7256"/>
              </a:lnSpc>
            </a:pP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Interface</a:t>
            </a:r>
          </a:p>
          <a:p>
            <a:pPr algn="l">
              <a:lnSpc>
                <a:spcPts val="7256"/>
              </a:lnSpc>
            </a:pPr>
            <a:r>
              <a:rPr lang="en-US" sz="3268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Conclusão e Melhorias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66072" y="292215"/>
            <a:ext cx="7338480" cy="73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6"/>
              </a:lnSpc>
              <a:spcBef>
                <a:spcPct val="0"/>
              </a:spcBef>
            </a:pPr>
            <a:r>
              <a:rPr lang="en-US" sz="4879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CONTEÚDOS</a:t>
            </a:r>
          </a:p>
        </p:txBody>
      </p:sp>
      <p:sp>
        <p:nvSpPr>
          <p:cNvPr id="8" name="Freeform 8"/>
          <p:cNvSpPr/>
          <p:nvPr/>
        </p:nvSpPr>
        <p:spPr>
          <a:xfrm>
            <a:off x="13331202" y="4547888"/>
            <a:ext cx="959308" cy="1529332"/>
          </a:xfrm>
          <a:custGeom>
            <a:avLst/>
            <a:gdLst/>
            <a:ahLst/>
            <a:cxnLst/>
            <a:rect l="l" t="t" r="r" b="b"/>
            <a:pathLst>
              <a:path w="959308" h="1529332">
                <a:moveTo>
                  <a:pt x="0" y="0"/>
                </a:moveTo>
                <a:lnTo>
                  <a:pt x="959308" y="0"/>
                </a:lnTo>
                <a:lnTo>
                  <a:pt x="959308" y="1529331"/>
                </a:lnTo>
                <a:lnTo>
                  <a:pt x="0" y="1529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34340" y="1172113"/>
            <a:ext cx="1464884" cy="638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8"/>
              </a:lnSpc>
            </a:pPr>
            <a:r>
              <a:rPr lang="en-US" sz="5476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  <a:p>
            <a:pPr algn="ctr">
              <a:lnSpc>
                <a:spcPts val="7228"/>
              </a:lnSpc>
            </a:pPr>
            <a:r>
              <a:rPr lang="en-US" sz="5476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  <a:p>
            <a:pPr algn="ctr">
              <a:lnSpc>
                <a:spcPts val="7228"/>
              </a:lnSpc>
            </a:pPr>
            <a:r>
              <a:rPr lang="en-US" sz="5476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  <a:p>
            <a:pPr marL="0" lvl="0" indent="0" algn="ctr">
              <a:lnSpc>
                <a:spcPts val="7228"/>
              </a:lnSpc>
            </a:pPr>
            <a:r>
              <a:rPr lang="en-US" sz="5476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  <a:p>
            <a:pPr marL="0" lvl="0" indent="0" algn="ctr">
              <a:lnSpc>
                <a:spcPts val="7228"/>
              </a:lnSpc>
            </a:pPr>
            <a:r>
              <a:rPr lang="en-US" sz="5476" u="none" strike="noStrike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05</a:t>
            </a:r>
          </a:p>
          <a:p>
            <a:pPr marL="0" lvl="0" indent="0" algn="ctr">
              <a:lnSpc>
                <a:spcPts val="7228"/>
              </a:lnSpc>
            </a:pPr>
            <a:r>
              <a:rPr lang="en-US" sz="5476" u="none" strike="noStrike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06</a:t>
            </a:r>
          </a:p>
          <a:p>
            <a:pPr marL="0" lvl="0" indent="0" algn="ctr">
              <a:lnSpc>
                <a:spcPts val="7228"/>
              </a:lnSpc>
            </a:pPr>
            <a:r>
              <a:rPr lang="en-US" sz="5476" u="none" strike="noStrike">
                <a:solidFill>
                  <a:srgbClr val="05DD4E"/>
                </a:solidFill>
                <a:latin typeface="Paytone One"/>
                <a:ea typeface="Paytone One"/>
                <a:cs typeface="Paytone One"/>
                <a:sym typeface="Paytone One"/>
              </a:rPr>
              <a:t>07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73082" y="5841696"/>
            <a:ext cx="2403564" cy="4469662"/>
          </a:xfrm>
          <a:custGeom>
            <a:avLst/>
            <a:gdLst/>
            <a:ahLst/>
            <a:cxnLst/>
            <a:rect l="l" t="t" r="r" b="b"/>
            <a:pathLst>
              <a:path w="2403564" h="4469662">
                <a:moveTo>
                  <a:pt x="0" y="0"/>
                </a:moveTo>
                <a:lnTo>
                  <a:pt x="2403564" y="0"/>
                </a:lnTo>
                <a:lnTo>
                  <a:pt x="2403564" y="4469661"/>
                </a:lnTo>
                <a:lnTo>
                  <a:pt x="0" y="44696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654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9016" y="839417"/>
            <a:ext cx="15154398" cy="13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VISÃO GER</a:t>
            </a:r>
            <a:r>
              <a:rPr lang="en-US" sz="87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AL DO SISTEMA</a:t>
            </a:r>
          </a:p>
        </p:txBody>
      </p:sp>
      <p:sp>
        <p:nvSpPr>
          <p:cNvPr id="3" name="Freeform 3"/>
          <p:cNvSpPr/>
          <p:nvPr/>
        </p:nvSpPr>
        <p:spPr>
          <a:xfrm>
            <a:off x="16613415" y="0"/>
            <a:ext cx="1674585" cy="1764170"/>
          </a:xfrm>
          <a:custGeom>
            <a:avLst/>
            <a:gdLst/>
            <a:ahLst/>
            <a:cxnLst/>
            <a:rect l="l" t="t" r="r" b="b"/>
            <a:pathLst>
              <a:path w="1674585" h="1764170">
                <a:moveTo>
                  <a:pt x="0" y="0"/>
                </a:moveTo>
                <a:lnTo>
                  <a:pt x="1674585" y="0"/>
                </a:lnTo>
                <a:lnTo>
                  <a:pt x="1674585" y="1764170"/>
                </a:lnTo>
                <a:lnTo>
                  <a:pt x="0" y="1764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55354" r="-244089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8981327"/>
            <a:ext cx="1959692" cy="1305673"/>
          </a:xfrm>
          <a:custGeom>
            <a:avLst/>
            <a:gdLst/>
            <a:ahLst/>
            <a:cxnLst/>
            <a:rect l="l" t="t" r="r" b="b"/>
            <a:pathLst>
              <a:path w="1959692" h="1305673">
                <a:moveTo>
                  <a:pt x="0" y="0"/>
                </a:moveTo>
                <a:lnTo>
                  <a:pt x="1959692" y="0"/>
                </a:lnTo>
                <a:lnTo>
                  <a:pt x="1959692" y="1305673"/>
                </a:lnTo>
                <a:lnTo>
                  <a:pt x="0" y="1305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5717" t="-73929" r="-98311" b="-17109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327100" y="2603067"/>
            <a:ext cx="5630178" cy="6137326"/>
            <a:chOff x="0" y="0"/>
            <a:chExt cx="1482845" cy="1616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2845" cy="1616415"/>
            </a:xfrm>
            <a:custGeom>
              <a:avLst/>
              <a:gdLst/>
              <a:ahLst/>
              <a:cxnLst/>
              <a:rect l="l" t="t" r="r" b="b"/>
              <a:pathLst>
                <a:path w="1482845" h="1616415">
                  <a:moveTo>
                    <a:pt x="19251" y="0"/>
                  </a:moveTo>
                  <a:lnTo>
                    <a:pt x="1463594" y="0"/>
                  </a:lnTo>
                  <a:cubicBezTo>
                    <a:pt x="1468700" y="0"/>
                    <a:pt x="1473596" y="2028"/>
                    <a:pt x="1477207" y="5639"/>
                  </a:cubicBezTo>
                  <a:cubicBezTo>
                    <a:pt x="1480817" y="9249"/>
                    <a:pt x="1482845" y="14145"/>
                    <a:pt x="1482845" y="19251"/>
                  </a:cubicBezTo>
                  <a:lnTo>
                    <a:pt x="1482845" y="1597164"/>
                  </a:lnTo>
                  <a:cubicBezTo>
                    <a:pt x="1482845" y="1602270"/>
                    <a:pt x="1480817" y="1607166"/>
                    <a:pt x="1477207" y="1610776"/>
                  </a:cubicBezTo>
                  <a:cubicBezTo>
                    <a:pt x="1473596" y="1614387"/>
                    <a:pt x="1468700" y="1616415"/>
                    <a:pt x="1463594" y="1616415"/>
                  </a:cubicBezTo>
                  <a:lnTo>
                    <a:pt x="19251" y="1616415"/>
                  </a:lnTo>
                  <a:cubicBezTo>
                    <a:pt x="14145" y="1616415"/>
                    <a:pt x="9249" y="1614387"/>
                    <a:pt x="5639" y="1610776"/>
                  </a:cubicBezTo>
                  <a:cubicBezTo>
                    <a:pt x="2028" y="1607166"/>
                    <a:pt x="0" y="1602270"/>
                    <a:pt x="0" y="1597164"/>
                  </a:cubicBezTo>
                  <a:lnTo>
                    <a:pt x="0" y="19251"/>
                  </a:lnTo>
                  <a:cubicBezTo>
                    <a:pt x="0" y="14145"/>
                    <a:pt x="2028" y="9249"/>
                    <a:pt x="5639" y="5639"/>
                  </a:cubicBezTo>
                  <a:cubicBezTo>
                    <a:pt x="9249" y="2028"/>
                    <a:pt x="14145" y="0"/>
                    <a:pt x="19251" y="0"/>
                  </a:cubicBez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82845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2821" y="2603067"/>
            <a:ext cx="4824284" cy="6137326"/>
            <a:chOff x="0" y="0"/>
            <a:chExt cx="1270593" cy="1616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00895" y="2603067"/>
            <a:ext cx="4824284" cy="6137326"/>
            <a:chOff x="0" y="0"/>
            <a:chExt cx="1270593" cy="1616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718275" y="4511717"/>
            <a:ext cx="3184238" cy="2237291"/>
          </a:xfrm>
          <a:custGeom>
            <a:avLst/>
            <a:gdLst/>
            <a:ahLst/>
            <a:cxnLst/>
            <a:rect l="l" t="t" r="r" b="b"/>
            <a:pathLst>
              <a:path w="3184238" h="2237291">
                <a:moveTo>
                  <a:pt x="0" y="0"/>
                </a:moveTo>
                <a:lnTo>
                  <a:pt x="3184238" y="0"/>
                </a:lnTo>
                <a:lnTo>
                  <a:pt x="3184238" y="2237291"/>
                </a:lnTo>
                <a:lnTo>
                  <a:pt x="0" y="2237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25002" y="4589483"/>
            <a:ext cx="1566104" cy="2237291"/>
          </a:xfrm>
          <a:custGeom>
            <a:avLst/>
            <a:gdLst/>
            <a:ahLst/>
            <a:cxnLst/>
            <a:rect l="l" t="t" r="r" b="b"/>
            <a:pathLst>
              <a:path w="1566104" h="2237291">
                <a:moveTo>
                  <a:pt x="0" y="0"/>
                </a:moveTo>
                <a:lnTo>
                  <a:pt x="1566104" y="0"/>
                </a:lnTo>
                <a:lnTo>
                  <a:pt x="1566104" y="2237291"/>
                </a:lnTo>
                <a:lnTo>
                  <a:pt x="0" y="2237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000369" y="4311203"/>
            <a:ext cx="2525033" cy="2437805"/>
          </a:xfrm>
          <a:custGeom>
            <a:avLst/>
            <a:gdLst/>
            <a:ahLst/>
            <a:cxnLst/>
            <a:rect l="l" t="t" r="r" b="b"/>
            <a:pathLst>
              <a:path w="2525033" h="2437805">
                <a:moveTo>
                  <a:pt x="0" y="0"/>
                </a:moveTo>
                <a:lnTo>
                  <a:pt x="2525033" y="0"/>
                </a:lnTo>
                <a:lnTo>
                  <a:pt x="2525033" y="2437805"/>
                </a:lnTo>
                <a:lnTo>
                  <a:pt x="0" y="2437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510145" y="3277420"/>
            <a:ext cx="5298339" cy="87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1"/>
              </a:lnSpc>
              <a:spcBef>
                <a:spcPct val="0"/>
              </a:spcBef>
            </a:pPr>
            <a:r>
              <a:rPr lang="en-US" sz="629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CAMINHÕES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10480" y="7064917"/>
            <a:ext cx="4468371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Pequenos (2t, 4t, 8t, 10t) para coleta e grandes (20t) para transporte ao aterro.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4329" y="3231174"/>
            <a:ext cx="5077113" cy="9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8"/>
              </a:lnSpc>
              <a:spcBef>
                <a:spcPct val="0"/>
              </a:spcBef>
            </a:pPr>
            <a:r>
              <a:rPr lang="en-US" sz="669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ZONAS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3835" y="3231174"/>
            <a:ext cx="4658405" cy="9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8"/>
              </a:lnSpc>
              <a:spcBef>
                <a:spcPct val="0"/>
              </a:spcBef>
            </a:pPr>
            <a:r>
              <a:rPr lang="en-US" sz="669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ESTAÇÕES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064917"/>
            <a:ext cx="4468371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Cinco zonas: Norte, Sul, Leste, Sudeste e Centro, cada uma gerando lixo diariamente.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73869" y="7064917"/>
            <a:ext cx="4468371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Duas estações de transferência (A e B) para descarregamento e transferência.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28700" y="0"/>
            <a:ext cx="13507811" cy="730929"/>
          </a:xfrm>
          <a:custGeom>
            <a:avLst/>
            <a:gdLst/>
            <a:ahLst/>
            <a:cxnLst/>
            <a:rect l="l" t="t" r="r" b="b"/>
            <a:pathLst>
              <a:path w="13507811" h="730929">
                <a:moveTo>
                  <a:pt x="0" y="0"/>
                </a:moveTo>
                <a:lnTo>
                  <a:pt x="13507811" y="0"/>
                </a:lnTo>
                <a:lnTo>
                  <a:pt x="13507811" y="730929"/>
                </a:lnTo>
                <a:lnTo>
                  <a:pt x="0" y="7309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1466" t="-252649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9641942" y="8834013"/>
            <a:ext cx="1473518" cy="1600300"/>
          </a:xfrm>
          <a:custGeom>
            <a:avLst/>
            <a:gdLst/>
            <a:ahLst/>
            <a:cxnLst/>
            <a:rect l="l" t="t" r="r" b="b"/>
            <a:pathLst>
              <a:path w="1473518" h="1600300">
                <a:moveTo>
                  <a:pt x="0" y="0"/>
                </a:moveTo>
                <a:lnTo>
                  <a:pt x="1473518" y="0"/>
                </a:lnTo>
                <a:lnTo>
                  <a:pt x="1473518" y="1600301"/>
                </a:lnTo>
                <a:lnTo>
                  <a:pt x="0" y="1600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14735" t="-28017" r="-1221392" b="-2826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6568" y="224068"/>
            <a:ext cx="17032286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520"/>
              </a:lnSpc>
              <a:spcBef>
                <a:spcPct val="0"/>
              </a:spcBef>
            </a:pPr>
            <a:r>
              <a:rPr lang="en-US" sz="80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ORG</a:t>
            </a:r>
            <a:r>
              <a:rPr lang="en-US" sz="80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ANIZAÇÃO POR PACOTES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681891" y="3350487"/>
            <a:ext cx="11329543" cy="6342645"/>
            <a:chOff x="0" y="0"/>
            <a:chExt cx="14630641" cy="81907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30704" cy="8190738"/>
            </a:xfrm>
            <a:custGeom>
              <a:avLst/>
              <a:gdLst/>
              <a:ahLst/>
              <a:cxnLst/>
              <a:rect l="l" t="t" r="r" b="b"/>
              <a:pathLst>
                <a:path w="14630704" h="8190738">
                  <a:moveTo>
                    <a:pt x="0" y="58166"/>
                  </a:moveTo>
                  <a:cubicBezTo>
                    <a:pt x="0" y="26035"/>
                    <a:pt x="29670" y="0"/>
                    <a:pt x="66287" y="0"/>
                  </a:cubicBezTo>
                  <a:lnTo>
                    <a:pt x="14564424" y="0"/>
                  </a:lnTo>
                  <a:lnTo>
                    <a:pt x="14564424" y="6350"/>
                  </a:lnTo>
                  <a:lnTo>
                    <a:pt x="14564424" y="0"/>
                  </a:lnTo>
                  <a:cubicBezTo>
                    <a:pt x="14601042" y="0"/>
                    <a:pt x="14630704" y="26035"/>
                    <a:pt x="14630704" y="58166"/>
                  </a:cubicBezTo>
                  <a:lnTo>
                    <a:pt x="14623476" y="58166"/>
                  </a:lnTo>
                  <a:lnTo>
                    <a:pt x="14630704" y="58166"/>
                  </a:lnTo>
                  <a:lnTo>
                    <a:pt x="14630704" y="8132572"/>
                  </a:lnTo>
                  <a:lnTo>
                    <a:pt x="14623476" y="8132572"/>
                  </a:lnTo>
                  <a:lnTo>
                    <a:pt x="14630704" y="8132572"/>
                  </a:lnTo>
                  <a:cubicBezTo>
                    <a:pt x="14630704" y="8164703"/>
                    <a:pt x="14601042" y="8190738"/>
                    <a:pt x="14564424" y="8190738"/>
                  </a:cubicBezTo>
                  <a:lnTo>
                    <a:pt x="14564424" y="8184388"/>
                  </a:lnTo>
                  <a:lnTo>
                    <a:pt x="14564424" y="8190738"/>
                  </a:lnTo>
                  <a:lnTo>
                    <a:pt x="66287" y="8190738"/>
                  </a:lnTo>
                  <a:lnTo>
                    <a:pt x="66287" y="8184388"/>
                  </a:lnTo>
                  <a:lnTo>
                    <a:pt x="66287" y="8190738"/>
                  </a:lnTo>
                  <a:cubicBezTo>
                    <a:pt x="29670" y="8190738"/>
                    <a:pt x="0" y="8164703"/>
                    <a:pt x="0" y="8132572"/>
                  </a:cubicBezTo>
                  <a:lnTo>
                    <a:pt x="0" y="58166"/>
                  </a:lnTo>
                  <a:lnTo>
                    <a:pt x="7237" y="58166"/>
                  </a:lnTo>
                  <a:lnTo>
                    <a:pt x="0" y="58166"/>
                  </a:lnTo>
                  <a:moveTo>
                    <a:pt x="14473" y="58166"/>
                  </a:moveTo>
                  <a:lnTo>
                    <a:pt x="14473" y="8132572"/>
                  </a:lnTo>
                  <a:lnTo>
                    <a:pt x="7237" y="8132572"/>
                  </a:lnTo>
                  <a:lnTo>
                    <a:pt x="14473" y="8132572"/>
                  </a:lnTo>
                  <a:cubicBezTo>
                    <a:pt x="14473" y="8157590"/>
                    <a:pt x="37630" y="8178038"/>
                    <a:pt x="66287" y="8178038"/>
                  </a:cubicBezTo>
                  <a:lnTo>
                    <a:pt x="14564424" y="8178038"/>
                  </a:lnTo>
                  <a:cubicBezTo>
                    <a:pt x="14593081" y="8178038"/>
                    <a:pt x="14616240" y="8157718"/>
                    <a:pt x="14616240" y="8132572"/>
                  </a:cubicBezTo>
                  <a:lnTo>
                    <a:pt x="14616240" y="58166"/>
                  </a:lnTo>
                  <a:cubicBezTo>
                    <a:pt x="14616240" y="33147"/>
                    <a:pt x="14593081" y="12700"/>
                    <a:pt x="14564424" y="12700"/>
                  </a:cubicBezTo>
                  <a:lnTo>
                    <a:pt x="66287" y="12700"/>
                  </a:lnTo>
                  <a:lnTo>
                    <a:pt x="66287" y="6350"/>
                  </a:lnTo>
                  <a:lnTo>
                    <a:pt x="66287" y="12700"/>
                  </a:lnTo>
                  <a:cubicBezTo>
                    <a:pt x="37630" y="12700"/>
                    <a:pt x="14473" y="33020"/>
                    <a:pt x="14473" y="58166"/>
                  </a:cubicBezTo>
                  <a:close/>
                </a:path>
              </a:pathLst>
            </a:custGeom>
            <a:solidFill>
              <a:srgbClr val="17B675">
                <a:alpha val="549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800005" y="-150589"/>
            <a:ext cx="9600010" cy="743248"/>
            <a:chOff x="0" y="0"/>
            <a:chExt cx="12800013" cy="990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00076" cy="990981"/>
            </a:xfrm>
            <a:custGeom>
              <a:avLst/>
              <a:gdLst/>
              <a:ahLst/>
              <a:cxnLst/>
              <a:rect l="l" t="t" r="r" b="b"/>
              <a:pathLst>
                <a:path w="12800076" h="990981">
                  <a:moveTo>
                    <a:pt x="0" y="0"/>
                  </a:moveTo>
                  <a:lnTo>
                    <a:pt x="12800076" y="0"/>
                  </a:lnTo>
                  <a:lnTo>
                    <a:pt x="12800076" y="990981"/>
                  </a:lnTo>
                  <a:lnTo>
                    <a:pt x="0" y="99098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681891" y="4132638"/>
            <a:ext cx="11312706" cy="1194586"/>
            <a:chOff x="0" y="0"/>
            <a:chExt cx="14608899" cy="15426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608961" cy="1542669"/>
            </a:xfrm>
            <a:custGeom>
              <a:avLst/>
              <a:gdLst/>
              <a:ahLst/>
              <a:cxnLst/>
              <a:rect l="l" t="t" r="r" b="b"/>
              <a:pathLst>
                <a:path w="14608961" h="1542669">
                  <a:moveTo>
                    <a:pt x="0" y="0"/>
                  </a:moveTo>
                  <a:lnTo>
                    <a:pt x="14608961" y="0"/>
                  </a:lnTo>
                  <a:lnTo>
                    <a:pt x="14608961" y="1542669"/>
                  </a:lnTo>
                  <a:lnTo>
                    <a:pt x="0" y="1542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681891" y="5327224"/>
            <a:ext cx="11312706" cy="1621773"/>
            <a:chOff x="0" y="0"/>
            <a:chExt cx="14608899" cy="2094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08961" cy="2094357"/>
            </a:xfrm>
            <a:custGeom>
              <a:avLst/>
              <a:gdLst/>
              <a:ahLst/>
              <a:cxnLst/>
              <a:rect l="l" t="t" r="r" b="b"/>
              <a:pathLst>
                <a:path w="14608961" h="2094357">
                  <a:moveTo>
                    <a:pt x="0" y="0"/>
                  </a:moveTo>
                  <a:lnTo>
                    <a:pt x="14608961" y="0"/>
                  </a:lnTo>
                  <a:lnTo>
                    <a:pt x="14608961" y="2094357"/>
                  </a:lnTo>
                  <a:lnTo>
                    <a:pt x="0" y="209435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681891" y="6948996"/>
            <a:ext cx="11312706" cy="767399"/>
            <a:chOff x="0" y="0"/>
            <a:chExt cx="14608899" cy="9909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08961" cy="990981"/>
            </a:xfrm>
            <a:custGeom>
              <a:avLst/>
              <a:gdLst/>
              <a:ahLst/>
              <a:cxnLst/>
              <a:rect l="l" t="t" r="r" b="b"/>
              <a:pathLst>
                <a:path w="14608961" h="990981">
                  <a:moveTo>
                    <a:pt x="0" y="0"/>
                  </a:moveTo>
                  <a:lnTo>
                    <a:pt x="14608961" y="0"/>
                  </a:lnTo>
                  <a:lnTo>
                    <a:pt x="14608961" y="990981"/>
                  </a:lnTo>
                  <a:lnTo>
                    <a:pt x="0" y="990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681891" y="7716395"/>
            <a:ext cx="11312706" cy="1194586"/>
            <a:chOff x="0" y="0"/>
            <a:chExt cx="14608899" cy="15426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08961" cy="1542669"/>
            </a:xfrm>
            <a:custGeom>
              <a:avLst/>
              <a:gdLst/>
              <a:ahLst/>
              <a:cxnLst/>
              <a:rect l="l" t="t" r="r" b="b"/>
              <a:pathLst>
                <a:path w="14608961" h="1542669">
                  <a:moveTo>
                    <a:pt x="0" y="0"/>
                  </a:moveTo>
                  <a:lnTo>
                    <a:pt x="14608961" y="0"/>
                  </a:lnTo>
                  <a:lnTo>
                    <a:pt x="14608961" y="1542669"/>
                  </a:lnTo>
                  <a:lnTo>
                    <a:pt x="0" y="154266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681891" y="8910981"/>
            <a:ext cx="11312706" cy="767399"/>
            <a:chOff x="0" y="0"/>
            <a:chExt cx="14608899" cy="9909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08961" cy="990981"/>
            </a:xfrm>
            <a:custGeom>
              <a:avLst/>
              <a:gdLst/>
              <a:ahLst/>
              <a:cxnLst/>
              <a:rect l="l" t="t" r="r" b="b"/>
              <a:pathLst>
                <a:path w="14608961" h="990981">
                  <a:moveTo>
                    <a:pt x="0" y="0"/>
                  </a:moveTo>
                  <a:lnTo>
                    <a:pt x="14608961" y="0"/>
                  </a:lnTo>
                  <a:lnTo>
                    <a:pt x="14608961" y="990981"/>
                  </a:lnTo>
                  <a:lnTo>
                    <a:pt x="0" y="990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0" y="3038625"/>
            <a:ext cx="1686640" cy="2500918"/>
          </a:xfrm>
          <a:custGeom>
            <a:avLst/>
            <a:gdLst/>
            <a:ahLst/>
            <a:cxnLst/>
            <a:rect l="l" t="t" r="r" b="b"/>
            <a:pathLst>
              <a:path w="1686640" h="2500918">
                <a:moveTo>
                  <a:pt x="0" y="0"/>
                </a:moveTo>
                <a:lnTo>
                  <a:pt x="1686640" y="0"/>
                </a:lnTo>
                <a:lnTo>
                  <a:pt x="1686640" y="2500918"/>
                </a:lnTo>
                <a:lnTo>
                  <a:pt x="0" y="250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5466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408238" y="1562866"/>
            <a:ext cx="11505957" cy="8409809"/>
          </a:xfrm>
          <a:custGeom>
            <a:avLst/>
            <a:gdLst/>
            <a:ahLst/>
            <a:cxnLst/>
            <a:rect l="l" t="t" r="r" b="b"/>
            <a:pathLst>
              <a:path w="11505957" h="8409809">
                <a:moveTo>
                  <a:pt x="0" y="0"/>
                </a:moveTo>
                <a:lnTo>
                  <a:pt x="11505958" y="0"/>
                </a:lnTo>
                <a:lnTo>
                  <a:pt x="11505958" y="8409809"/>
                </a:lnTo>
                <a:lnTo>
                  <a:pt x="0" y="8409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632646" y="3365783"/>
            <a:ext cx="11057141" cy="770797"/>
            <a:chOff x="0" y="0"/>
            <a:chExt cx="3004781" cy="2094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04781" cy="209464"/>
            </a:xfrm>
            <a:custGeom>
              <a:avLst/>
              <a:gdLst/>
              <a:ahLst/>
              <a:cxnLst/>
              <a:rect l="l" t="t" r="r" b="b"/>
              <a:pathLst>
                <a:path w="3004781" h="209464">
                  <a:moveTo>
                    <a:pt x="0" y="0"/>
                  </a:moveTo>
                  <a:lnTo>
                    <a:pt x="3004781" y="0"/>
                  </a:lnTo>
                  <a:lnTo>
                    <a:pt x="3004781" y="209464"/>
                  </a:lnTo>
                  <a:lnTo>
                    <a:pt x="0" y="209464"/>
                  </a:lnTo>
                  <a:close/>
                </a:path>
              </a:pathLst>
            </a:custGeom>
            <a:solidFill>
              <a:srgbClr val="05DD4E">
                <a:alpha val="36863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004781" cy="25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86702" y="3449621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Pacote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8667" y="3449621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Conteúdo Principal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86702" y="4217020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caminhoes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48667" y="4217020"/>
            <a:ext cx="5041121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CaminhaoPequeno, CaminhaoGrande, DistribuicaoCaminhoes, Placa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86702" y="5411606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estacoes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48667" y="5411606"/>
            <a:ext cx="5041121" cy="1264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EstacaoTransferencia, ResultadoProcessamentoFila, Descarregamento (classe privada)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86702" y="7033377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estruturas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48667" y="7033377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Lista, Fila, MapaEventos, 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986702" y="7800776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simulacao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48667" y="7800776"/>
            <a:ext cx="5041121" cy="82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Simulador, Estatisticas, LoggerSimulacao, InterfaceSimulador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86702" y="8995362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zonas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48667" y="8995362"/>
            <a:ext cx="5041121" cy="39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064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ZonaUrbana, ZonaEstatistica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632646" y="4238585"/>
            <a:ext cx="11057141" cy="986633"/>
            <a:chOff x="0" y="0"/>
            <a:chExt cx="3004781" cy="2681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004781" cy="268118"/>
            </a:xfrm>
            <a:custGeom>
              <a:avLst/>
              <a:gdLst/>
              <a:ahLst/>
              <a:cxnLst/>
              <a:rect l="l" t="t" r="r" b="b"/>
              <a:pathLst>
                <a:path w="3004781" h="268118">
                  <a:moveTo>
                    <a:pt x="0" y="0"/>
                  </a:moveTo>
                  <a:lnTo>
                    <a:pt x="3004781" y="0"/>
                  </a:lnTo>
                  <a:lnTo>
                    <a:pt x="3004781" y="268118"/>
                  </a:lnTo>
                  <a:lnTo>
                    <a:pt x="0" y="268118"/>
                  </a:lnTo>
                  <a:close/>
                </a:path>
              </a:pathLst>
            </a:custGeom>
            <a:solidFill>
              <a:srgbClr val="09C872">
                <a:alpha val="36863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004781" cy="315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632646" y="5428769"/>
            <a:ext cx="11057141" cy="1354061"/>
            <a:chOff x="0" y="0"/>
            <a:chExt cx="3004781" cy="36796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004781" cy="367966"/>
            </a:xfrm>
            <a:custGeom>
              <a:avLst/>
              <a:gdLst/>
              <a:ahLst/>
              <a:cxnLst/>
              <a:rect l="l" t="t" r="r" b="b"/>
              <a:pathLst>
                <a:path w="3004781" h="367966">
                  <a:moveTo>
                    <a:pt x="0" y="0"/>
                  </a:moveTo>
                  <a:lnTo>
                    <a:pt x="3004781" y="0"/>
                  </a:lnTo>
                  <a:lnTo>
                    <a:pt x="3004781" y="367966"/>
                  </a:lnTo>
                  <a:lnTo>
                    <a:pt x="0" y="367966"/>
                  </a:lnTo>
                  <a:close/>
                </a:path>
              </a:pathLst>
            </a:custGeom>
            <a:solidFill>
              <a:srgbClr val="09C88F">
                <a:alpha val="36863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3004781" cy="41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681891" y="7032079"/>
            <a:ext cx="11057141" cy="601233"/>
            <a:chOff x="0" y="0"/>
            <a:chExt cx="3004781" cy="16338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004781" cy="163385"/>
            </a:xfrm>
            <a:custGeom>
              <a:avLst/>
              <a:gdLst/>
              <a:ahLst/>
              <a:cxnLst/>
              <a:rect l="l" t="t" r="r" b="b"/>
              <a:pathLst>
                <a:path w="3004781" h="163385">
                  <a:moveTo>
                    <a:pt x="0" y="0"/>
                  </a:moveTo>
                  <a:lnTo>
                    <a:pt x="3004781" y="0"/>
                  </a:lnTo>
                  <a:lnTo>
                    <a:pt x="3004781" y="163385"/>
                  </a:lnTo>
                  <a:lnTo>
                    <a:pt x="0" y="163385"/>
                  </a:lnTo>
                  <a:close/>
                </a:path>
              </a:pathLst>
            </a:custGeom>
            <a:solidFill>
              <a:srgbClr val="05DDD7">
                <a:alpha val="36863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3004781" cy="21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632646" y="7817941"/>
            <a:ext cx="11057141" cy="931918"/>
            <a:chOff x="0" y="0"/>
            <a:chExt cx="3004781" cy="25324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004781" cy="253249"/>
            </a:xfrm>
            <a:custGeom>
              <a:avLst/>
              <a:gdLst/>
              <a:ahLst/>
              <a:cxnLst/>
              <a:rect l="l" t="t" r="r" b="b"/>
              <a:pathLst>
                <a:path w="3004781" h="253249">
                  <a:moveTo>
                    <a:pt x="0" y="0"/>
                  </a:moveTo>
                  <a:lnTo>
                    <a:pt x="3004781" y="0"/>
                  </a:lnTo>
                  <a:lnTo>
                    <a:pt x="3004781" y="253249"/>
                  </a:lnTo>
                  <a:lnTo>
                    <a:pt x="0" y="253249"/>
                  </a:lnTo>
                  <a:close/>
                </a:path>
              </a:pathLst>
            </a:custGeom>
            <a:solidFill>
              <a:srgbClr val="05B0DD">
                <a:alpha val="36863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3004781" cy="30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3632646" y="8926554"/>
            <a:ext cx="11057141" cy="687091"/>
            <a:chOff x="0" y="0"/>
            <a:chExt cx="3004781" cy="18671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004781" cy="186717"/>
            </a:xfrm>
            <a:custGeom>
              <a:avLst/>
              <a:gdLst/>
              <a:ahLst/>
              <a:cxnLst/>
              <a:rect l="l" t="t" r="r" b="b"/>
              <a:pathLst>
                <a:path w="3004781" h="186717">
                  <a:moveTo>
                    <a:pt x="0" y="0"/>
                  </a:moveTo>
                  <a:lnTo>
                    <a:pt x="3004781" y="0"/>
                  </a:lnTo>
                  <a:lnTo>
                    <a:pt x="3004781" y="186717"/>
                  </a:lnTo>
                  <a:lnTo>
                    <a:pt x="0" y="186717"/>
                  </a:lnTo>
                  <a:close/>
                </a:path>
              </a:pathLst>
            </a:custGeom>
            <a:solidFill>
              <a:srgbClr val="055BDD">
                <a:alpha val="36863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3004781" cy="234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467330" y="3092534"/>
            <a:ext cx="2812412" cy="4975636"/>
          </a:xfrm>
          <a:custGeom>
            <a:avLst/>
            <a:gdLst/>
            <a:ahLst/>
            <a:cxnLst/>
            <a:rect l="l" t="t" r="r" b="b"/>
            <a:pathLst>
              <a:path w="2812412" h="4975636">
                <a:moveTo>
                  <a:pt x="0" y="0"/>
                </a:moveTo>
                <a:lnTo>
                  <a:pt x="2812412" y="0"/>
                </a:lnTo>
                <a:lnTo>
                  <a:pt x="2812412" y="4975636"/>
                </a:lnTo>
                <a:lnTo>
                  <a:pt x="0" y="497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66" r="-72365" b="-287"/>
            </a:stretch>
          </a:blipFill>
        </p:spPr>
      </p:sp>
      <p:sp>
        <p:nvSpPr>
          <p:cNvPr id="3" name="Freeform 3"/>
          <p:cNvSpPr/>
          <p:nvPr/>
        </p:nvSpPr>
        <p:spPr>
          <a:xfrm rot="1767906">
            <a:off x="372655" y="84634"/>
            <a:ext cx="928947" cy="1585913"/>
          </a:xfrm>
          <a:custGeom>
            <a:avLst/>
            <a:gdLst/>
            <a:ahLst/>
            <a:cxnLst/>
            <a:rect l="l" t="t" r="r" b="b"/>
            <a:pathLst>
              <a:path w="1271847" h="2057400">
                <a:moveTo>
                  <a:pt x="0" y="0"/>
                </a:moveTo>
                <a:lnTo>
                  <a:pt x="1271847" y="0"/>
                </a:lnTo>
                <a:lnTo>
                  <a:pt x="12718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0130947" y="-1041319"/>
            <a:ext cx="1610581" cy="7572915"/>
            <a:chOff x="0" y="0"/>
            <a:chExt cx="698500" cy="32843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3284332"/>
            </a:xfrm>
            <a:custGeom>
              <a:avLst/>
              <a:gdLst/>
              <a:ahLst/>
              <a:cxnLst/>
              <a:rect l="l" t="t" r="r" b="b"/>
              <a:pathLst>
                <a:path w="698500" h="3284332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081132"/>
                  </a:lnTo>
                  <a:lnTo>
                    <a:pt x="349250" y="3284332"/>
                  </a:lnTo>
                  <a:lnTo>
                    <a:pt x="0" y="3081132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92075"/>
              <a:ext cx="698500" cy="3052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20568" y="2093944"/>
            <a:ext cx="1302389" cy="1302389"/>
          </a:xfrm>
          <a:custGeom>
            <a:avLst/>
            <a:gdLst/>
            <a:ahLst/>
            <a:cxnLst/>
            <a:rect l="l" t="t" r="r" b="b"/>
            <a:pathLst>
              <a:path w="1302389" h="1302389">
                <a:moveTo>
                  <a:pt x="0" y="0"/>
                </a:moveTo>
                <a:lnTo>
                  <a:pt x="1302389" y="0"/>
                </a:lnTo>
                <a:lnTo>
                  <a:pt x="1302389" y="1302389"/>
                </a:lnTo>
                <a:lnTo>
                  <a:pt x="0" y="1302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3225" y="4021066"/>
            <a:ext cx="2720449" cy="1207119"/>
          </a:xfrm>
          <a:custGeom>
            <a:avLst/>
            <a:gdLst/>
            <a:ahLst/>
            <a:cxnLst/>
            <a:rect l="l" t="t" r="r" b="b"/>
            <a:pathLst>
              <a:path w="2720449" h="1207119">
                <a:moveTo>
                  <a:pt x="0" y="0"/>
                </a:moveTo>
                <a:lnTo>
                  <a:pt x="2720449" y="0"/>
                </a:lnTo>
                <a:lnTo>
                  <a:pt x="2720449" y="1207119"/>
                </a:lnTo>
                <a:lnTo>
                  <a:pt x="0" y="120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663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3225" y="5542328"/>
            <a:ext cx="2209732" cy="2320016"/>
          </a:xfrm>
          <a:custGeom>
            <a:avLst/>
            <a:gdLst/>
            <a:ahLst/>
            <a:cxnLst/>
            <a:rect l="l" t="t" r="r" b="b"/>
            <a:pathLst>
              <a:path w="2209732" h="2320016">
                <a:moveTo>
                  <a:pt x="0" y="0"/>
                </a:moveTo>
                <a:lnTo>
                  <a:pt x="2209732" y="0"/>
                </a:lnTo>
                <a:lnTo>
                  <a:pt x="2209732" y="2320016"/>
                </a:lnTo>
                <a:lnTo>
                  <a:pt x="0" y="2320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" r="-5054" b="-3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58334" y="7919494"/>
            <a:ext cx="3750584" cy="1811472"/>
          </a:xfrm>
          <a:custGeom>
            <a:avLst/>
            <a:gdLst/>
            <a:ahLst/>
            <a:cxnLst/>
            <a:rect l="l" t="t" r="r" b="b"/>
            <a:pathLst>
              <a:path w="3750584" h="1811472">
                <a:moveTo>
                  <a:pt x="0" y="0"/>
                </a:moveTo>
                <a:lnTo>
                  <a:pt x="3750584" y="0"/>
                </a:lnTo>
                <a:lnTo>
                  <a:pt x="3750584" y="1811472"/>
                </a:lnTo>
                <a:lnTo>
                  <a:pt x="0" y="1811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5861" b="-711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4745" y="211658"/>
            <a:ext cx="17147223" cy="1325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TAD</a:t>
            </a:r>
            <a:r>
              <a:rPr lang="en-US" sz="87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S IMPLEMENTADAS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51684" y="2299005"/>
            <a:ext cx="2409406" cy="6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1684" y="6442160"/>
            <a:ext cx="2409406" cy="6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Fila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51684" y="4266959"/>
            <a:ext cx="2409406" cy="6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Lista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4421" y="8559328"/>
            <a:ext cx="2946668" cy="6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199"/>
              </a:lnSpc>
              <a:spcBef>
                <a:spcPct val="0"/>
              </a:spcBef>
            </a:pPr>
            <a:r>
              <a:rPr lang="en-US" sz="363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MapaEventos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10196150" y="965045"/>
            <a:ext cx="1610581" cy="7442510"/>
            <a:chOff x="0" y="0"/>
            <a:chExt cx="698500" cy="32277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3227776"/>
            </a:xfrm>
            <a:custGeom>
              <a:avLst/>
              <a:gdLst/>
              <a:ahLst/>
              <a:cxnLst/>
              <a:rect l="l" t="t" r="r" b="b"/>
              <a:pathLst>
                <a:path w="698500" h="3227776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024576"/>
                  </a:lnTo>
                  <a:lnTo>
                    <a:pt x="349250" y="3227776"/>
                  </a:lnTo>
                  <a:lnTo>
                    <a:pt x="0" y="3024576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2075"/>
              <a:ext cx="698500" cy="299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80185" y="2487484"/>
            <a:ext cx="7199193" cy="44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28"/>
              </a:lnSpc>
            </a:pPr>
            <a:r>
              <a:rPr lang="en-US" sz="25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Estrutura auxiliar para listas encadeadas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10130947" y="3019222"/>
            <a:ext cx="1610581" cy="7572915"/>
            <a:chOff x="0" y="0"/>
            <a:chExt cx="698500" cy="32843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3284332"/>
            </a:xfrm>
            <a:custGeom>
              <a:avLst/>
              <a:gdLst/>
              <a:ahLst/>
              <a:cxnLst/>
              <a:rect l="l" t="t" r="r" b="b"/>
              <a:pathLst>
                <a:path w="698500" h="3284332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081132"/>
                  </a:lnTo>
                  <a:lnTo>
                    <a:pt x="349250" y="3284332"/>
                  </a:lnTo>
                  <a:lnTo>
                    <a:pt x="0" y="3081132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92075"/>
              <a:ext cx="698500" cy="3052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401844" y="6548925"/>
            <a:ext cx="7199193" cy="45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771"/>
              </a:lnSpc>
            </a:pPr>
            <a:r>
              <a:rPr lang="en-US" sz="26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Estrutura FIFO circular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80185" y="4426729"/>
            <a:ext cx="7199193" cy="48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14"/>
              </a:lnSpc>
            </a:pPr>
            <a:r>
              <a:rPr lang="en-US" sz="27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Lista encadeada genérica</a:t>
            </a: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0130947" y="5130537"/>
            <a:ext cx="1610581" cy="7572915"/>
            <a:chOff x="0" y="0"/>
            <a:chExt cx="698500" cy="32843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8500" cy="3284332"/>
            </a:xfrm>
            <a:custGeom>
              <a:avLst/>
              <a:gdLst/>
              <a:ahLst/>
              <a:cxnLst/>
              <a:rect l="l" t="t" r="r" b="b"/>
              <a:pathLst>
                <a:path w="698500" h="3284332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081132"/>
                  </a:lnTo>
                  <a:lnTo>
                    <a:pt x="349250" y="3284332"/>
                  </a:lnTo>
                  <a:lnTo>
                    <a:pt x="0" y="3081132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379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92075"/>
              <a:ext cx="698500" cy="3052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392309" y="8645953"/>
            <a:ext cx="7199193" cy="45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771"/>
              </a:lnSpc>
            </a:pPr>
            <a:r>
              <a:rPr lang="en-US" sz="26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Mapeamento chave-valor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0872" y="2020523"/>
            <a:ext cx="13240570" cy="7726505"/>
          </a:xfrm>
          <a:custGeom>
            <a:avLst/>
            <a:gdLst/>
            <a:ahLst/>
            <a:cxnLst/>
            <a:rect l="l" t="t" r="r" b="b"/>
            <a:pathLst>
              <a:path w="13626332" h="8869504">
                <a:moveTo>
                  <a:pt x="0" y="0"/>
                </a:moveTo>
                <a:lnTo>
                  <a:pt x="13626332" y="0"/>
                </a:lnTo>
                <a:lnTo>
                  <a:pt x="13626332" y="8869503"/>
                </a:lnTo>
                <a:lnTo>
                  <a:pt x="0" y="886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270807" y="5264586"/>
            <a:ext cx="11571236" cy="2857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95752" y="148479"/>
            <a:ext cx="18539460" cy="1219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39"/>
              </a:lnSpc>
              <a:spcBef>
                <a:spcPct val="0"/>
              </a:spcBef>
            </a:pPr>
            <a:r>
              <a:rPr lang="en-US" sz="81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USO D</a:t>
            </a:r>
            <a:r>
              <a:rPr lang="en-US" sz="81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AS TADS NO SISTEMA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95858" y="4001312"/>
            <a:ext cx="1396995" cy="541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561"/>
              </a:lnSpc>
              <a:spcBef>
                <a:spcPct val="0"/>
              </a:spcBef>
            </a:pPr>
            <a:r>
              <a:rPr lang="en-US" sz="319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Lista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80282" y="6119532"/>
            <a:ext cx="813859" cy="54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61"/>
              </a:lnSpc>
              <a:spcBef>
                <a:spcPct val="0"/>
              </a:spcBef>
            </a:pPr>
            <a:r>
              <a:rPr lang="en-US" sz="319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Fila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50388" y="3422308"/>
            <a:ext cx="4889752" cy="170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Zonas urbanas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Caminhões pequenos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Estações de transferência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Caminhões grandes ocupados</a:t>
            </a:r>
          </a:p>
          <a:p>
            <a:pPr marL="0" lvl="1" indent="0" algn="ctr">
              <a:lnSpc>
                <a:spcPts val="2758"/>
              </a:lnSpc>
            </a:pPr>
            <a:endParaRPr lang="en-US" sz="192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50388" y="5858867"/>
            <a:ext cx="4889752" cy="136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 ordem de chegada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Garante processamento FIFO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Rastreia tempos de espera</a:t>
            </a:r>
          </a:p>
          <a:p>
            <a:pPr marL="0" lvl="1" indent="0" algn="ctr">
              <a:lnSpc>
                <a:spcPts val="2758"/>
              </a:lnSpc>
            </a:pPr>
            <a:endParaRPr lang="en-US" sz="192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270807" y="7589519"/>
            <a:ext cx="11571236" cy="1428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111025" y="8256392"/>
            <a:ext cx="2798137" cy="54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61"/>
              </a:lnSpc>
              <a:spcBef>
                <a:spcPct val="0"/>
              </a:spcBef>
            </a:pPr>
            <a:r>
              <a:rPr lang="en-US" sz="319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MapaEventos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50388" y="8050390"/>
            <a:ext cx="4889752" cy="136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Mapeia eventos a cores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Formata logs no console</a:t>
            </a:r>
          </a:p>
          <a:p>
            <a:pPr marL="416512" lvl="1" indent="-208256" algn="ctr">
              <a:lnSpc>
                <a:spcPts val="2758"/>
              </a:lnSpc>
              <a:buFont typeface="Arial"/>
              <a:buChar char="•"/>
            </a:pPr>
            <a:r>
              <a:rPr lang="en-US" sz="19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Facilita visualização</a:t>
            </a:r>
          </a:p>
          <a:p>
            <a:pPr marL="0" lvl="1" indent="0" algn="ctr">
              <a:lnSpc>
                <a:spcPts val="2758"/>
              </a:lnSpc>
            </a:pPr>
            <a:endParaRPr lang="en-US" sz="192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0" y="2190655"/>
            <a:ext cx="2054565" cy="8096345"/>
          </a:xfrm>
          <a:custGeom>
            <a:avLst/>
            <a:gdLst/>
            <a:ahLst/>
            <a:cxnLst/>
            <a:rect l="l" t="t" r="r" b="b"/>
            <a:pathLst>
              <a:path w="2054565" h="8096345">
                <a:moveTo>
                  <a:pt x="0" y="0"/>
                </a:moveTo>
                <a:lnTo>
                  <a:pt x="2054565" y="0"/>
                </a:lnTo>
                <a:lnTo>
                  <a:pt x="2054565" y="8096345"/>
                </a:lnTo>
                <a:lnTo>
                  <a:pt x="0" y="8096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7681"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2436102" y="4496871"/>
            <a:ext cx="9750839" cy="1829420"/>
          </a:xfrm>
          <a:custGeom>
            <a:avLst/>
            <a:gdLst/>
            <a:ahLst/>
            <a:cxnLst/>
            <a:rect l="l" t="t" r="r" b="b"/>
            <a:pathLst>
              <a:path w="9750839" h="1829420">
                <a:moveTo>
                  <a:pt x="0" y="0"/>
                </a:moveTo>
                <a:lnTo>
                  <a:pt x="9750839" y="0"/>
                </a:lnTo>
                <a:lnTo>
                  <a:pt x="9750839" y="1829419"/>
                </a:lnTo>
                <a:lnTo>
                  <a:pt x="0" y="1829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3679" t="-4089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771" y="5143500"/>
            <a:ext cx="15382658" cy="1202644"/>
          </a:xfrm>
          <a:custGeom>
            <a:avLst/>
            <a:gdLst/>
            <a:ahLst/>
            <a:cxnLst/>
            <a:rect l="l" t="t" r="r" b="b"/>
            <a:pathLst>
              <a:path w="15382658" h="1202644">
                <a:moveTo>
                  <a:pt x="0" y="0"/>
                </a:moveTo>
                <a:lnTo>
                  <a:pt x="15382658" y="0"/>
                </a:lnTo>
                <a:lnTo>
                  <a:pt x="15382658" y="1202644"/>
                </a:lnTo>
                <a:lnTo>
                  <a:pt x="0" y="120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2882" y="3074169"/>
            <a:ext cx="2253806" cy="1583556"/>
          </a:xfrm>
          <a:custGeom>
            <a:avLst/>
            <a:gdLst/>
            <a:ahLst/>
            <a:cxnLst/>
            <a:rect l="l" t="t" r="r" b="b"/>
            <a:pathLst>
              <a:path w="2253806" h="1583556">
                <a:moveTo>
                  <a:pt x="0" y="0"/>
                </a:moveTo>
                <a:lnTo>
                  <a:pt x="2253806" y="0"/>
                </a:lnTo>
                <a:lnTo>
                  <a:pt x="2253806" y="1583556"/>
                </a:lnTo>
                <a:lnTo>
                  <a:pt x="0" y="158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4946" y="2809218"/>
            <a:ext cx="1848507" cy="1848507"/>
          </a:xfrm>
          <a:custGeom>
            <a:avLst/>
            <a:gdLst/>
            <a:ahLst/>
            <a:cxnLst/>
            <a:rect l="l" t="t" r="r" b="b"/>
            <a:pathLst>
              <a:path w="1848507" h="1848507">
                <a:moveTo>
                  <a:pt x="0" y="0"/>
                </a:moveTo>
                <a:lnTo>
                  <a:pt x="1848507" y="0"/>
                </a:lnTo>
                <a:lnTo>
                  <a:pt x="1848507" y="1848507"/>
                </a:lnTo>
                <a:lnTo>
                  <a:pt x="0" y="184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30156" y="2684520"/>
            <a:ext cx="1503224" cy="1973205"/>
          </a:xfrm>
          <a:custGeom>
            <a:avLst/>
            <a:gdLst/>
            <a:ahLst/>
            <a:cxnLst/>
            <a:rect l="l" t="t" r="r" b="b"/>
            <a:pathLst>
              <a:path w="1503224" h="1973205">
                <a:moveTo>
                  <a:pt x="0" y="0"/>
                </a:moveTo>
                <a:lnTo>
                  <a:pt x="1503224" y="0"/>
                </a:lnTo>
                <a:lnTo>
                  <a:pt x="1503224" y="1973205"/>
                </a:lnTo>
                <a:lnTo>
                  <a:pt x="0" y="1973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83465" y="2463111"/>
            <a:ext cx="2506060" cy="2194614"/>
          </a:xfrm>
          <a:custGeom>
            <a:avLst/>
            <a:gdLst/>
            <a:ahLst/>
            <a:cxnLst/>
            <a:rect l="l" t="t" r="r" b="b"/>
            <a:pathLst>
              <a:path w="2506060" h="2194614">
                <a:moveTo>
                  <a:pt x="0" y="0"/>
                </a:moveTo>
                <a:lnTo>
                  <a:pt x="2506060" y="0"/>
                </a:lnTo>
                <a:lnTo>
                  <a:pt x="2506060" y="2194614"/>
                </a:lnTo>
                <a:lnTo>
                  <a:pt x="0" y="2194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4519" y="470862"/>
            <a:ext cx="16288862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ALGORI</a:t>
            </a:r>
            <a:r>
              <a:rPr lang="en-US" sz="87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TMOS RELEVANTES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4771" y="5404740"/>
            <a:ext cx="1088857" cy="64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3"/>
              </a:lnSpc>
              <a:spcBef>
                <a:spcPct val="0"/>
              </a:spcBef>
            </a:pPr>
            <a:r>
              <a:rPr lang="en-US" sz="4791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7339" y="5404740"/>
            <a:ext cx="1088857" cy="64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3"/>
              </a:lnSpc>
              <a:spcBef>
                <a:spcPct val="0"/>
              </a:spcBef>
            </a:pPr>
            <a:r>
              <a:rPr lang="en-US" sz="4791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65357" y="5404740"/>
            <a:ext cx="1088857" cy="64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3"/>
              </a:lnSpc>
              <a:spcBef>
                <a:spcPct val="0"/>
              </a:spcBef>
            </a:pPr>
            <a:r>
              <a:rPr lang="en-US" sz="4791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53557" y="5404740"/>
            <a:ext cx="1088857" cy="64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3"/>
              </a:lnSpc>
              <a:spcBef>
                <a:spcPct val="0"/>
              </a:spcBef>
            </a:pPr>
            <a:r>
              <a:rPr lang="en-US" sz="4791">
                <a:solidFill>
                  <a:srgbClr val="FFD7F3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1210" y="6757095"/>
            <a:ext cx="2115979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Configuração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08196" y="6757095"/>
            <a:ext cx="2547144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Geração de Lixo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5819" y="6757095"/>
            <a:ext cx="3767931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Alocação de Caminhões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06445" y="6757095"/>
            <a:ext cx="1783080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Estatísticas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6197" y="7477784"/>
            <a:ext cx="2706005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Usuário define parâmetros via InterfaceSimulador.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48706" y="7477784"/>
            <a:ext cx="3808341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Zonas geram lixo diário com base em intervalos configurados.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5819" y="7477784"/>
            <a:ext cx="3767931" cy="15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Distribuição baseada em lixo acumulado, tempo de viagem e quantidade de caminhões na zona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44167" y="7477784"/>
            <a:ext cx="2907636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Consolidação de métricas e geração de relatórios horários.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16396749" y="577498"/>
            <a:ext cx="2510107" cy="1355112"/>
          </a:xfrm>
          <a:custGeom>
            <a:avLst/>
            <a:gdLst/>
            <a:ahLst/>
            <a:cxnLst/>
            <a:rect l="l" t="t" r="r" b="b"/>
            <a:pathLst>
              <a:path w="2510107" h="1355112">
                <a:moveTo>
                  <a:pt x="0" y="0"/>
                </a:moveTo>
                <a:lnTo>
                  <a:pt x="2510108" y="0"/>
                </a:lnTo>
                <a:lnTo>
                  <a:pt x="2510108" y="1355112"/>
                </a:lnTo>
                <a:lnTo>
                  <a:pt x="0" y="1355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06523" t="-1088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3066" y="0"/>
            <a:ext cx="8175826" cy="10287000"/>
          </a:xfrm>
          <a:custGeom>
            <a:avLst/>
            <a:gdLst/>
            <a:ahLst/>
            <a:cxnLst/>
            <a:rect l="l" t="t" r="r" b="b"/>
            <a:pathLst>
              <a:path w="8175826" h="10287000">
                <a:moveTo>
                  <a:pt x="0" y="0"/>
                </a:moveTo>
                <a:lnTo>
                  <a:pt x="8175825" y="0"/>
                </a:lnTo>
                <a:lnTo>
                  <a:pt x="8175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29" r="-46933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338311" y="414149"/>
            <a:ext cx="9144000" cy="161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86"/>
              </a:lnSpc>
              <a:spcBef>
                <a:spcPct val="0"/>
              </a:spcBef>
            </a:pPr>
            <a:r>
              <a:rPr lang="en-US" sz="5366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INTERFACE</a:t>
            </a:r>
            <a:r>
              <a:rPr lang="en-US" sz="5366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 DE LINHA DE COMANDO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58554" y="2383114"/>
            <a:ext cx="5187524" cy="73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4828">
                <a:solidFill>
                  <a:srgbClr val="0944C8"/>
                </a:solidFill>
                <a:latin typeface="Paytone One"/>
                <a:ea typeface="Paytone One"/>
                <a:cs typeface="Paytone One"/>
                <a:sym typeface="Paytone One"/>
              </a:rPr>
              <a:t>CONFIGURAÇÃO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5061" y="3349248"/>
            <a:ext cx="7357250" cy="14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67"/>
              </a:lnSpc>
              <a:spcBef>
                <a:spcPct val="0"/>
              </a:spcBef>
            </a:pPr>
            <a:r>
              <a:rPr lang="en-US" sz="2634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Define parâmetros como tolerância de espera, limite de viagens diárias e intervalos de geração de lixo.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5061" y="6075290"/>
            <a:ext cx="7064888" cy="93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67"/>
              </a:lnSpc>
              <a:spcBef>
                <a:spcPct val="0"/>
              </a:spcBef>
            </a:pPr>
            <a:r>
              <a:rPr lang="en-US" sz="263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</a:t>
            </a:r>
            <a:r>
              <a:rPr lang="en-US" sz="2634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andos para iniciar, pausar, continuar ou encerrar a simulação.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5061" y="8227120"/>
            <a:ext cx="7933990" cy="14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67"/>
              </a:lnSpc>
              <a:spcBef>
                <a:spcPct val="0"/>
              </a:spcBef>
            </a:pPr>
            <a:r>
              <a:rPr lang="en-US" sz="263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</a:t>
            </a:r>
            <a:r>
              <a:rPr lang="en-US" sz="2634" u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ibe ou salva relatórios com métricas detalhadas sobre coleta, transporte e eficiência operacional. Além de mostrar os eventos ocorrendo em tempo real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2894" y="5111896"/>
            <a:ext cx="3875971" cy="73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4828">
                <a:solidFill>
                  <a:srgbClr val="0944C8"/>
                </a:solidFill>
                <a:latin typeface="Paytone One"/>
                <a:ea typeface="Paytone One"/>
                <a:cs typeface="Paytone One"/>
                <a:sym typeface="Paytone One"/>
              </a:rPr>
              <a:t>CONTROLES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10861" y="7352292"/>
            <a:ext cx="4271018" cy="73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5"/>
              </a:lnSpc>
              <a:spcBef>
                <a:spcPct val="0"/>
              </a:spcBef>
            </a:pPr>
            <a:r>
              <a:rPr lang="en-US" sz="4828">
                <a:solidFill>
                  <a:srgbClr val="0944C8"/>
                </a:solidFill>
                <a:latin typeface="Paytone One"/>
                <a:ea typeface="Paytone One"/>
                <a:cs typeface="Paytone One"/>
                <a:sym typeface="Paytone One"/>
              </a:rPr>
              <a:t>ESTATÍSTICAS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-2623534" y="4111465"/>
            <a:ext cx="6934452" cy="1687383"/>
          </a:xfrm>
          <a:custGeom>
            <a:avLst/>
            <a:gdLst/>
            <a:ahLst/>
            <a:cxnLst/>
            <a:rect l="l" t="t" r="r" b="b"/>
            <a:pathLst>
              <a:path w="6934452" h="1687383">
                <a:moveTo>
                  <a:pt x="0" y="0"/>
                </a:moveTo>
                <a:lnTo>
                  <a:pt x="6934451" y="0"/>
                </a:lnTo>
                <a:lnTo>
                  <a:pt x="6934451" y="1687383"/>
                </a:lnTo>
                <a:lnTo>
                  <a:pt x="0" y="1687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5" t="-30809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3774853" y="3429118"/>
            <a:ext cx="945555" cy="0"/>
          </a:xfrm>
          <a:prstGeom prst="line">
            <a:avLst/>
          </a:prstGeom>
          <a:ln w="47625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6802686" y="5855311"/>
            <a:ext cx="945555" cy="0"/>
          </a:xfrm>
          <a:prstGeom prst="line">
            <a:avLst/>
          </a:prstGeom>
          <a:ln w="47625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>
            <a:off x="7832995" y="8438170"/>
            <a:ext cx="945555" cy="0"/>
          </a:xfrm>
          <a:prstGeom prst="line">
            <a:avLst/>
          </a:prstGeom>
          <a:ln w="47625" cap="flat">
            <a:solidFill>
              <a:srgbClr val="FFD7F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7381965"/>
            <a:ext cx="7549706" cy="2141604"/>
            <a:chOff x="0" y="0"/>
            <a:chExt cx="1658615" cy="4704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8615" cy="470494"/>
            </a:xfrm>
            <a:custGeom>
              <a:avLst/>
              <a:gdLst/>
              <a:ahLst/>
              <a:cxnLst/>
              <a:rect l="l" t="t" r="r" b="b"/>
              <a:pathLst>
                <a:path w="1658615" h="470494">
                  <a:moveTo>
                    <a:pt x="0" y="0"/>
                  </a:moveTo>
                  <a:lnTo>
                    <a:pt x="1658615" y="0"/>
                  </a:lnTo>
                  <a:lnTo>
                    <a:pt x="1658615" y="470494"/>
                  </a:lnTo>
                  <a:lnTo>
                    <a:pt x="0" y="470494"/>
                  </a:lnTo>
                  <a:close/>
                </a:path>
              </a:pathLst>
            </a:custGeom>
            <a:solidFill>
              <a:srgbClr val="03795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58615" cy="518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95576" y="4448780"/>
            <a:ext cx="13195698" cy="47625"/>
            <a:chOff x="0" y="0"/>
            <a:chExt cx="17594263" cy="63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94326" cy="63500"/>
            </a:xfrm>
            <a:custGeom>
              <a:avLst/>
              <a:gdLst/>
              <a:ahLst/>
              <a:cxnLst/>
              <a:rect l="l" t="t" r="r" b="b"/>
              <a:pathLst>
                <a:path w="17594326" h="63500">
                  <a:moveTo>
                    <a:pt x="0" y="31750"/>
                  </a:moveTo>
                  <a:cubicBezTo>
                    <a:pt x="0" y="14288"/>
                    <a:pt x="5715" y="0"/>
                    <a:pt x="12700" y="0"/>
                  </a:cubicBezTo>
                  <a:lnTo>
                    <a:pt x="17581626" y="0"/>
                  </a:lnTo>
                  <a:cubicBezTo>
                    <a:pt x="17588612" y="0"/>
                    <a:pt x="17594326" y="14288"/>
                    <a:pt x="17594326" y="31750"/>
                  </a:cubicBezTo>
                  <a:cubicBezTo>
                    <a:pt x="17594326" y="49213"/>
                    <a:pt x="17588612" y="63500"/>
                    <a:pt x="17581626" y="63500"/>
                  </a:cubicBezTo>
                  <a:lnTo>
                    <a:pt x="12700" y="63500"/>
                  </a:lnTo>
                  <a:cubicBezTo>
                    <a:pt x="5715" y="63500"/>
                    <a:pt x="0" y="49212"/>
                    <a:pt x="0" y="317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895576" y="7134315"/>
            <a:ext cx="13195698" cy="47625"/>
            <a:chOff x="0" y="0"/>
            <a:chExt cx="17594263" cy="63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94326" cy="63500"/>
            </a:xfrm>
            <a:custGeom>
              <a:avLst/>
              <a:gdLst/>
              <a:ahLst/>
              <a:cxnLst/>
              <a:rect l="l" t="t" r="r" b="b"/>
              <a:pathLst>
                <a:path w="17594326" h="63500">
                  <a:moveTo>
                    <a:pt x="0" y="31750"/>
                  </a:moveTo>
                  <a:cubicBezTo>
                    <a:pt x="0" y="14288"/>
                    <a:pt x="5715" y="0"/>
                    <a:pt x="12700" y="0"/>
                  </a:cubicBezTo>
                  <a:lnTo>
                    <a:pt x="17581626" y="0"/>
                  </a:lnTo>
                  <a:cubicBezTo>
                    <a:pt x="17588612" y="0"/>
                    <a:pt x="17594326" y="14288"/>
                    <a:pt x="17594326" y="31750"/>
                  </a:cubicBezTo>
                  <a:cubicBezTo>
                    <a:pt x="17594326" y="49213"/>
                    <a:pt x="17588612" y="63500"/>
                    <a:pt x="17581626" y="63500"/>
                  </a:cubicBezTo>
                  <a:lnTo>
                    <a:pt x="12700" y="63500"/>
                  </a:lnTo>
                  <a:cubicBezTo>
                    <a:pt x="5715" y="63500"/>
                    <a:pt x="0" y="49212"/>
                    <a:pt x="0" y="317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22146" y="2396712"/>
            <a:ext cx="3251605" cy="2141604"/>
            <a:chOff x="0" y="0"/>
            <a:chExt cx="714354" cy="4704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4354" cy="470494"/>
            </a:xfrm>
            <a:custGeom>
              <a:avLst/>
              <a:gdLst/>
              <a:ahLst/>
              <a:cxnLst/>
              <a:rect l="l" t="t" r="r" b="b"/>
              <a:pathLst>
                <a:path w="714354" h="470494">
                  <a:moveTo>
                    <a:pt x="0" y="0"/>
                  </a:moveTo>
                  <a:lnTo>
                    <a:pt x="714354" y="0"/>
                  </a:lnTo>
                  <a:lnTo>
                    <a:pt x="714354" y="470494"/>
                  </a:lnTo>
                  <a:lnTo>
                    <a:pt x="0" y="470494"/>
                  </a:lnTo>
                  <a:close/>
                </a:path>
              </a:pathLst>
            </a:custGeom>
            <a:solidFill>
              <a:srgbClr val="03795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14354" cy="518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217" y="2981319"/>
            <a:ext cx="1048416" cy="808233"/>
          </a:xfrm>
          <a:custGeom>
            <a:avLst/>
            <a:gdLst/>
            <a:ahLst/>
            <a:cxnLst/>
            <a:rect l="l" t="t" r="r" b="b"/>
            <a:pathLst>
              <a:path w="1048416" h="808233">
                <a:moveTo>
                  <a:pt x="0" y="0"/>
                </a:moveTo>
                <a:lnTo>
                  <a:pt x="1048415" y="0"/>
                </a:lnTo>
                <a:lnTo>
                  <a:pt x="1048415" y="808233"/>
                </a:lnTo>
                <a:lnTo>
                  <a:pt x="0" y="80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134193" y="4811737"/>
            <a:ext cx="6527304" cy="2141604"/>
            <a:chOff x="0" y="0"/>
            <a:chExt cx="1434001" cy="4704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34001" cy="470494"/>
            </a:xfrm>
            <a:custGeom>
              <a:avLst/>
              <a:gdLst/>
              <a:ahLst/>
              <a:cxnLst/>
              <a:rect l="l" t="t" r="r" b="b"/>
              <a:pathLst>
                <a:path w="1434001" h="470494">
                  <a:moveTo>
                    <a:pt x="0" y="0"/>
                  </a:moveTo>
                  <a:lnTo>
                    <a:pt x="1434001" y="0"/>
                  </a:lnTo>
                  <a:lnTo>
                    <a:pt x="1434001" y="470494"/>
                  </a:lnTo>
                  <a:lnTo>
                    <a:pt x="0" y="470494"/>
                  </a:lnTo>
                  <a:close/>
                </a:path>
              </a:pathLst>
            </a:custGeom>
            <a:solidFill>
              <a:srgbClr val="03795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434001" cy="518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99858" y="5294045"/>
            <a:ext cx="1288919" cy="1122531"/>
          </a:xfrm>
          <a:custGeom>
            <a:avLst/>
            <a:gdLst/>
            <a:ahLst/>
            <a:cxnLst/>
            <a:rect l="l" t="t" r="r" b="b"/>
            <a:pathLst>
              <a:path w="1288919" h="1122531">
                <a:moveTo>
                  <a:pt x="0" y="0"/>
                </a:moveTo>
                <a:lnTo>
                  <a:pt x="1288919" y="0"/>
                </a:lnTo>
                <a:lnTo>
                  <a:pt x="1288919" y="1122532"/>
                </a:lnTo>
                <a:lnTo>
                  <a:pt x="0" y="112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70437" y="7381965"/>
            <a:ext cx="1738229" cy="2034098"/>
          </a:xfrm>
          <a:custGeom>
            <a:avLst/>
            <a:gdLst/>
            <a:ahLst/>
            <a:cxnLst/>
            <a:rect l="l" t="t" r="r" b="b"/>
            <a:pathLst>
              <a:path w="1738229" h="2034098">
                <a:moveTo>
                  <a:pt x="0" y="0"/>
                </a:moveTo>
                <a:lnTo>
                  <a:pt x="1738230" y="0"/>
                </a:lnTo>
                <a:lnTo>
                  <a:pt x="1738230" y="2034098"/>
                </a:lnTo>
                <a:lnTo>
                  <a:pt x="0" y="2034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801094" y="649714"/>
            <a:ext cx="14526412" cy="131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CO</a:t>
            </a:r>
            <a:r>
              <a:rPr lang="en-US" sz="87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NCLUSÃO E MELHORIAS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8540" y="2835138"/>
            <a:ext cx="1587785" cy="118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35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Pontos Fortes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7834" y="5525536"/>
            <a:ext cx="2035795" cy="58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35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Limitações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66325" y="8101988"/>
            <a:ext cx="3836361" cy="58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00"/>
              </a:lnSpc>
              <a:spcBef>
                <a:spcPct val="0"/>
              </a:spcBef>
            </a:pPr>
            <a:r>
              <a:rPr lang="en-US" sz="335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Melhorias Sugeridas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68108" y="3118141"/>
            <a:ext cx="9813751" cy="46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35"/>
              </a:lnSpc>
            </a:pPr>
            <a:r>
              <a:rPr lang="en-US" sz="268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Encapsulamento, reuso e modularidade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57816" y="5588016"/>
            <a:ext cx="9813751" cy="46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35"/>
              </a:lnSpc>
            </a:pPr>
            <a:r>
              <a:rPr lang="en-US" sz="268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Operações limitadas e apenas interface de CLI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4300" y="7938450"/>
            <a:ext cx="9223700" cy="94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35"/>
              </a:lnSpc>
            </a:pPr>
            <a:r>
              <a:rPr lang="en-US" sz="268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Otimizar MapaEventos e adicionar interface mais moderna por Swing/JavaFX</a:t>
            </a:r>
          </a:p>
        </p:txBody>
      </p:sp>
      <p:sp>
        <p:nvSpPr>
          <p:cNvPr id="28" name="Freeform 28"/>
          <p:cNvSpPr/>
          <p:nvPr/>
        </p:nvSpPr>
        <p:spPr>
          <a:xfrm rot="-5400000">
            <a:off x="15714403" y="1066798"/>
            <a:ext cx="3629630" cy="1496033"/>
          </a:xfrm>
          <a:custGeom>
            <a:avLst/>
            <a:gdLst/>
            <a:ahLst/>
            <a:cxnLst/>
            <a:rect l="l" t="t" r="r" b="b"/>
            <a:pathLst>
              <a:path w="3629630" h="1496033">
                <a:moveTo>
                  <a:pt x="0" y="0"/>
                </a:moveTo>
                <a:lnTo>
                  <a:pt x="3629629" y="0"/>
                </a:lnTo>
                <a:lnTo>
                  <a:pt x="3629629" y="1496033"/>
                </a:lnTo>
                <a:lnTo>
                  <a:pt x="0" y="1496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93000" r="-117040" b="-2878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0" y="-150847"/>
            <a:ext cx="907856" cy="2359094"/>
          </a:xfrm>
          <a:custGeom>
            <a:avLst/>
            <a:gdLst/>
            <a:ahLst/>
            <a:cxnLst/>
            <a:rect l="l" t="t" r="r" b="b"/>
            <a:pathLst>
              <a:path w="907856" h="2359094">
                <a:moveTo>
                  <a:pt x="0" y="0"/>
                </a:moveTo>
                <a:lnTo>
                  <a:pt x="907856" y="0"/>
                </a:lnTo>
                <a:lnTo>
                  <a:pt x="907856" y="2359094"/>
                </a:lnTo>
                <a:lnTo>
                  <a:pt x="0" y="2359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8468" r="-201029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Sistema-de-Simulacao-de-Coleta-de-Lixo-de-Teresina</dc:title>
  <cp:revision>39</cp:revision>
  <dcterms:created xsi:type="dcterms:W3CDTF">2006-08-16T00:00:00Z</dcterms:created>
  <dcterms:modified xsi:type="dcterms:W3CDTF">2025-06-12T17:23:58Z</dcterms:modified>
  <dc:identifier>DAGo7jIWfOI</dc:identifier>
</cp:coreProperties>
</file>